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F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9" d="100"/>
          <a:sy n="119" d="100"/>
        </p:scale>
        <p:origin x="-1452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1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1679132107_bogatyr-club-p-zheltii-bloknot-foni-vkontakte-27.png"/>
          <p:cNvPicPr>
            <a:picLocks noChangeAspect="1"/>
          </p:cNvPicPr>
          <p:nvPr/>
        </p:nvPicPr>
        <p:blipFill>
          <a:blip r:embed="rId2" cstate="print">
            <a:lum bright="28000" contrast="5000"/>
          </a:blip>
          <a:stretch>
            <a:fillRect/>
          </a:stretch>
        </p:blipFill>
        <p:spPr>
          <a:xfrm rot="157655">
            <a:off x="5207216" y="1481925"/>
            <a:ext cx="3711854" cy="3387419"/>
          </a:xfrm>
          <a:prstGeom prst="rect">
            <a:avLst/>
          </a:prstGeom>
          <a:effectLst>
            <a:outerShdw blurRad="279400" dist="38100" sx="102000" sy="102000" algn="l" rotWithShape="0">
              <a:prstClr val="black">
                <a:alpha val="65000"/>
              </a:prstClr>
            </a:outerShdw>
          </a:effectLst>
        </p:spPr>
      </p:pic>
      <p:pic>
        <p:nvPicPr>
          <p:cNvPr id="12" name="Рисунок 11" descr="1619795028_12-phonoteka_org-p-fon-dlya-prezentatsii-v-vide-bloknota-13-transform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24744"/>
            <a:ext cx="5220072" cy="602128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07504" y="548680"/>
            <a:ext cx="8928992" cy="792088"/>
          </a:xfrm>
          <a:prstGeom prst="rect">
            <a:avLst/>
          </a:prstGeom>
          <a:solidFill>
            <a:srgbClr val="C9F5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547664" y="0"/>
            <a:ext cx="5976664" cy="47667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48680"/>
            <a:ext cx="9036496" cy="648072"/>
          </a:xfrm>
        </p:spPr>
        <p:txBody>
          <a:bodyPr>
            <a:noAutofit/>
          </a:bodyPr>
          <a:lstStyle/>
          <a:p>
            <a:r>
              <a:rPr lang="ru-RU" sz="20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Памятка о последствиях неформальной занятости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Трудовой договор - основа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соблюдений гарантий, указанных в Трудовом кодексе Российской Федерации. Отношения между работником или работодателем возникают </a:t>
            </a:r>
            <a:r>
              <a:rPr lang="ru-RU" sz="1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только на основании трудового договора.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2276872"/>
            <a:ext cx="396044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Работник лишает себя:</a:t>
            </a:r>
          </a:p>
          <a:p>
            <a:pPr algn="ctr"/>
            <a:endParaRPr lang="ru-RU" sz="1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достойной пенсии</a:t>
            </a:r>
          </a:p>
          <a:p>
            <a:pPr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социальных выплат</a:t>
            </a:r>
          </a:p>
          <a:p>
            <a:pPr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получения имущественных и социальных налоговых вычетов</a:t>
            </a:r>
          </a:p>
          <a:p>
            <a:pPr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своевременной выплаты заработной платы</a:t>
            </a:r>
          </a:p>
          <a:p>
            <a:pPr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отплаты листка нетрудоспособности</a:t>
            </a:r>
          </a:p>
          <a:p>
            <a:pPr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предоставления ежегодного оплачиваемого отпуска</a:t>
            </a:r>
          </a:p>
          <a:p>
            <a:pPr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получения гарантий и компенсаций в случае утраты трудоспособности </a:t>
            </a:r>
          </a:p>
          <a:p>
            <a:pPr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высокого коэффициента при назначении пенсии по старости</a:t>
            </a:r>
          </a:p>
          <a:p>
            <a:pPr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соответствующих нормам трудового законодательства условий труда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76520">
            <a:off x="5291760" y="1455212"/>
            <a:ext cx="365978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понять, работаю я официально, или нет?</a:t>
            </a:r>
          </a:p>
          <a:p>
            <a:pPr>
              <a:buFont typeface="Wingdings" pitchFamily="2" charset="2"/>
              <a:buChar char="ü"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 мной заключен трудовой договор, один экземпляр которого передан мне под роспись</a:t>
            </a:r>
          </a:p>
          <a:p>
            <a:pPr>
              <a:buFont typeface="Wingdings" pitchFamily="2" charset="2"/>
              <a:buChar char="ü"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получаю заработную плану в размере, предусмотренном трудовым договором</a:t>
            </a:r>
          </a:p>
          <a:p>
            <a:pPr>
              <a:buFont typeface="Wingdings" pitchFamily="2" charset="2"/>
              <a:buChar char="ü"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текущее место работы отображается в «истории трудовой деятельности» на портале Госуслуг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6056" y="5589240"/>
            <a:ext cx="4067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Проявляйте бдительность и осторожность при вступлении в трудовые отношения. Не приступайте к работе без подписанного трудового договора!</a:t>
            </a:r>
            <a:endParaRPr lang="ru-RU" sz="1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11560" y="1556792"/>
            <a:ext cx="4176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Соглашаясь на работу без оформления договорных отношений: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Рисунок 18" descr="Без_названия-vAyFbAPea-transform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4437112"/>
            <a:ext cx="1943008" cy="131136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130</Words>
  <Application>Microsoft Office PowerPoint</Application>
  <PresentationFormat>Экран (4:3)</PresentationFormat>
  <Paragraphs>19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Памятка о последствиях неформальной занятости  Трудовой договор - основа соблюдений гарантий, указанных в Трудовом кодексе Российской Федерации. Отношения между работником или работодателем возникают только на основании трудового договора.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Памятка о последствиях неформальной занятости</dc:title>
  <dc:creator>Андреева Ирина Дмитриевна</dc:creator>
  <cp:lastModifiedBy>COMP8</cp:lastModifiedBy>
  <cp:revision>14</cp:revision>
  <dcterms:created xsi:type="dcterms:W3CDTF">2023-06-19T03:56:14Z</dcterms:created>
  <dcterms:modified xsi:type="dcterms:W3CDTF">2023-08-25T05:30:00Z</dcterms:modified>
</cp:coreProperties>
</file>